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8" r:id="rId4"/>
    <p:sldId id="289" r:id="rId5"/>
    <p:sldId id="267" r:id="rId6"/>
    <p:sldId id="285" r:id="rId7"/>
    <p:sldId id="270" r:id="rId8"/>
    <p:sldId id="287" r:id="rId9"/>
    <p:sldId id="283" r:id="rId10"/>
    <p:sldId id="259" r:id="rId11"/>
    <p:sldId id="261" r:id="rId12"/>
    <p:sldId id="262" r:id="rId13"/>
    <p:sldId id="263" r:id="rId14"/>
    <p:sldId id="264" r:id="rId15"/>
    <p:sldId id="265" r:id="rId16"/>
    <p:sldId id="281" r:id="rId17"/>
    <p:sldId id="266" r:id="rId18"/>
    <p:sldId id="260" r:id="rId19"/>
    <p:sldId id="286" r:id="rId20"/>
    <p:sldId id="275" r:id="rId21"/>
    <p:sldId id="280" r:id="rId22"/>
    <p:sldId id="274" r:id="rId23"/>
    <p:sldId id="288" r:id="rId24"/>
    <p:sldId id="278" r:id="rId25"/>
  </p:sldIdLst>
  <p:sldSz cx="9144000" cy="6858000" type="screen4x3"/>
  <p:notesSz cx="6858000" cy="9144000"/>
  <p:defaultTextStyle>
    <a:lvl1pPr>
      <a:defRPr sz="3200">
        <a:latin typeface="Calibri"/>
        <a:ea typeface="Calibri"/>
        <a:cs typeface="Calibri"/>
        <a:sym typeface="Calibri"/>
      </a:defRPr>
    </a:lvl1pPr>
    <a:lvl2pPr indent="457200">
      <a:defRPr sz="3200">
        <a:latin typeface="Calibri"/>
        <a:ea typeface="Calibri"/>
        <a:cs typeface="Calibri"/>
        <a:sym typeface="Calibri"/>
      </a:defRPr>
    </a:lvl2pPr>
    <a:lvl3pPr indent="914400">
      <a:defRPr sz="3200">
        <a:latin typeface="Calibri"/>
        <a:ea typeface="Calibri"/>
        <a:cs typeface="Calibri"/>
        <a:sym typeface="Calibri"/>
      </a:defRPr>
    </a:lvl3pPr>
    <a:lvl4pPr indent="1371600">
      <a:defRPr sz="3200">
        <a:latin typeface="Calibri"/>
        <a:ea typeface="Calibri"/>
        <a:cs typeface="Calibri"/>
        <a:sym typeface="Calibri"/>
      </a:defRPr>
    </a:lvl4pPr>
    <a:lvl5pPr indent="1828800">
      <a:defRPr sz="3200">
        <a:latin typeface="Calibri"/>
        <a:ea typeface="Calibri"/>
        <a:cs typeface="Calibri"/>
        <a:sym typeface="Calibri"/>
      </a:defRPr>
    </a:lvl5pPr>
    <a:lvl6pPr>
      <a:defRPr sz="3200">
        <a:latin typeface="Calibri"/>
        <a:ea typeface="Calibri"/>
        <a:cs typeface="Calibri"/>
        <a:sym typeface="Calibri"/>
      </a:defRPr>
    </a:lvl6pPr>
    <a:lvl7pPr>
      <a:defRPr sz="3200">
        <a:latin typeface="Calibri"/>
        <a:ea typeface="Calibri"/>
        <a:cs typeface="Calibri"/>
        <a:sym typeface="Calibri"/>
      </a:defRPr>
    </a:lvl7pPr>
    <a:lvl8pPr>
      <a:defRPr sz="3200">
        <a:latin typeface="Calibri"/>
        <a:ea typeface="Calibri"/>
        <a:cs typeface="Calibri"/>
        <a:sym typeface="Calibri"/>
      </a:defRPr>
    </a:lvl8pPr>
    <a:lvl9pPr>
      <a:defRPr sz="3200"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F42C-0342-4C9F-A9FD-923536ADB834}" type="datetimeFigureOut">
              <a:rPr lang="en-US"/>
              <a:pPr>
                <a:defRPr/>
              </a:pPr>
              <a:t>10/17/2015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FD0A-D444-47AF-87EB-C07019DF64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" y="0"/>
            <a:ext cx="9144002" cy="51538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1066800"/>
            <a:ext cx="3197225" cy="30813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3171286" y="4622094"/>
            <a:ext cx="295382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20C22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0C22F"/>
                </a:solidFill>
              </a:rPr>
              <a:t>www.redeecologicario.org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Identidade do grupo: Teoria e Prática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643042" y="1643050"/>
            <a:ext cx="5638800" cy="3683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 algn="ctr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endParaRPr lang="pt-BR" sz="2400" b="1" dirty="0" smtClean="0">
              <a:solidFill>
                <a:srgbClr val="00B050"/>
              </a:solidFill>
            </a:endParaRP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 pitchFamily="34" charset="0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Objetivo em comum: O que a gente quer ser? 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Criar regras objetivas básicas (código de conduta, termo de compromisso) para não comprometer a clareza e facilitar a gestão de conflitos quando há possibilidades de interpretações diferentes.</a:t>
            </a:r>
            <a:endParaRPr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Papel de cada um dentro do grupo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785918" y="2285992"/>
            <a:ext cx="5638800" cy="22057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       Há funções necessárias, que seriam melhor desempenhadas se adequadas as habilidades inatas de cada um. </a:t>
            </a:r>
            <a:endParaRPr sz="2400" b="1">
              <a:solidFill>
                <a:srgbClr val="00B050"/>
              </a:solidFill>
            </a:endParaRP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 </a:t>
            </a:r>
            <a:endParaRPr sz="2400" b="1">
              <a:solidFill>
                <a:srgbClr val="00B050"/>
              </a:solidFill>
            </a:endParaRP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endParaRPr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2071670" y="2285993"/>
            <a:ext cx="4357718" cy="2564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Lideranças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Agregadores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Conciliadores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Acolhida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Organizadores de tarefas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importantes: Lideranças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500166" y="2500306"/>
            <a:ext cx="7143800" cy="275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Na nossa experiência, a figura da liderança é condutora.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Concentração de tarefas X descentralização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Desafio de manter o espírito movimento quando a liderança caminha em outro sentido.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Liderança sim, mas não apropriação.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importantes: Agregadores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500166" y="2500306"/>
            <a:ext cx="6786610" cy="33137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Num grupo, sempre é interessante ter alguém com sensibilidade para perceber as diferenças de cada um e procurar encaixar em funções em quais se enquadrariam bem.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Importância daquele que aproxima, que ajuda a transformar pessoas diferentes em um grupo que tenha uma identidade.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endParaRPr lang="pt-BR" sz="2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importantes: Conciliadores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500166" y="2500306"/>
            <a:ext cx="6143668" cy="23955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Muitas vezes, num grupo vão existir conflitos. Uma pessoa que mantenha o foco no objetivo da existência do grupo, que é maior do que os incidentes, é sempre saudável.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Rupturas – às vezes são necessárias.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1809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importantes: Acolhida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642910" y="2500307"/>
            <a:ext cx="7858180" cy="23955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É aquele que vai inserir um novo membro ao grupo. É de suma importância. O novato precisa ter extrema clareza aonde está entrando. Uma acolhida bem feita evita problemas futuros e já pode encaminhar quem está chegando para uma função qualquer.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Importância de se conversar. Sempre.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0" y="0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importantes: Organizadores de tarefas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2050" name="Picture 2" descr="https://fbcdn-sphotos-a-a.akamaihd.net/hphotos-ak-prn2/v/t1.0-9/555215_482206195149781_969935222_n.jpg?oh=84bccce08511c67e513186b0ac9a5758&amp;oe=569412B1&amp;__gda__=1451651583_b5167fccd6f9ec53cc02f04a213c28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42844" y="1071546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Papéis importantes: Organizadores de </a:t>
            </a:r>
            <a:r>
              <a:rPr lang="pt-BR" sz="2800" b="1" dirty="0" err="1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tarefes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828800" y="1857364"/>
            <a:ext cx="5638800" cy="3672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Necessidade de ser pró-ativo.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 maioria das funções não são pagas.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Não adianta ficar esperando que alguém faça. 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De sugestões, o mundo está cheio. O necessário é fazer.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Desconstrução de um modelo capitalista que muitos estão acostumados.</a:t>
            </a:r>
            <a:endParaRPr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Desafios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828800" y="1857364"/>
            <a:ext cx="5638800" cy="25750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endParaRPr sz="2400" b="1">
              <a:solidFill>
                <a:srgbClr val="00B050"/>
              </a:solidFill>
            </a:endParaRP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Paciência com os desejos e com a velocidade de cada um em se encontrar dentro do grupo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Perda de identidade – se transformar em outra coisa.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828800" y="2286000"/>
            <a:ext cx="5638800" cy="369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endParaRPr sz="2400" b="1">
              <a:solidFill>
                <a:srgbClr val="00B050"/>
              </a:solidFill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44463" y="1066800"/>
            <a:ext cx="54276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rgbClr val="00B050"/>
                </a:solidFill>
              </a:rPr>
              <a:t>Curso de </a:t>
            </a:r>
            <a:r>
              <a:rPr lang="pt-BR" altLang="pt-BR" b="1" dirty="0" smtClean="0">
                <a:solidFill>
                  <a:srgbClr val="00B050"/>
                </a:solidFill>
              </a:rPr>
              <a:t>Capacitação para formação de novos grupos de </a:t>
            </a:r>
            <a:endParaRPr lang="pt-BR" altLang="pt-BR" b="1" dirty="0">
              <a:solidFill>
                <a:srgbClr val="00B050"/>
              </a:solidFill>
            </a:endParaRPr>
          </a:p>
          <a:p>
            <a:pPr algn="ctr"/>
            <a:r>
              <a:rPr lang="pt-BR" altLang="pt-BR" b="1" dirty="0">
                <a:solidFill>
                  <a:srgbClr val="00B050"/>
                </a:solidFill>
              </a:rPr>
              <a:t>Compras </a:t>
            </a:r>
            <a:r>
              <a:rPr lang="pt-BR" altLang="pt-BR" b="1" dirty="0" err="1">
                <a:solidFill>
                  <a:srgbClr val="00B050"/>
                </a:solidFill>
              </a:rPr>
              <a:t>Agroecológicas</a:t>
            </a:r>
            <a:r>
              <a:rPr lang="pt-BR" altLang="pt-BR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228600"/>
            <a:ext cx="2971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42910" y="3214686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00B050"/>
                </a:solidFill>
              </a:rPr>
              <a:t>8º Encontro – 17 de outubro de 2015</a:t>
            </a:r>
          </a:p>
          <a:p>
            <a:endParaRPr lang="pt-BR" altLang="pt-B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Acordos e compromissos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828800" y="1785926"/>
            <a:ext cx="5638800" cy="38625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Vai haver um momento inicial de muito trabalho, mas depois o ideal é cada um fazer um pouquinho para não sobrecarregar ninguém.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Na Rede Ecológica cada um tem uma função.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 participação precisa ser responsável. 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Não existe lugar para quem quer apenas consumir.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714348" y="1142984"/>
            <a:ext cx="7786680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Dinâmica: as pessoas e o grupo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571472" y="2286001"/>
            <a:ext cx="7715304" cy="25750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É saudável que cada um, com o tempo, mude de função dentro da estrutura do grupo, assim ele se apropria cada vez mais do todo e permite a todos que façam o mesmo. 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 Risco de existir alguma tarefa que só um saiba fazer.</a:t>
            </a: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As pessoas vão e vem, mas o grupo permanece. Só será duradouro se não depender de indivíduos específicos.</a:t>
            </a:r>
            <a:endParaRPr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1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4"/>
          <p:cNvGrpSpPr/>
          <p:nvPr/>
        </p:nvGrpSpPr>
        <p:grpSpPr>
          <a:xfrm>
            <a:off x="574675" y="1168399"/>
            <a:ext cx="8147050" cy="4278315"/>
            <a:chOff x="0" y="0"/>
            <a:chExt cx="8147050" cy="4278313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8147050" cy="4278313"/>
            </a:xfrm>
            <a:prstGeom prst="rect">
              <a:avLst/>
            </a:prstGeom>
            <a:solidFill>
              <a:srgbClr val="FFFFFF">
                <a:alpha val="439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lvl="0" indent="-342900">
                <a:spcBef>
                  <a:spcPts val="4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8147050" cy="1528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/>
          <p:nvPr/>
        </p:nvSpPr>
        <p:spPr>
          <a:xfrm>
            <a:off x="539750" y="446320"/>
            <a:ext cx="8229600" cy="104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t-BR" sz="2800" b="1" dirty="0" smtClean="0">
                <a:solidFill>
                  <a:srgbClr val="00B050"/>
                </a:solidFill>
              </a:rPr>
              <a:t>Juntos temos mais força para transformar as relações que consideramos injustas!</a:t>
            </a:r>
            <a:endParaRPr sz="2800" b="1">
              <a:solidFill>
                <a:srgbClr val="00B050"/>
              </a:solidFill>
            </a:endParaRPr>
          </a:p>
        </p:txBody>
      </p:sp>
      <p:pic>
        <p:nvPicPr>
          <p:cNvPr id="27650" name="Picture 2" descr="http://3.bp.blogspot.com/_oGkEJU6KjNA/Swsaltxfx3I/AAAAAAAAL1w/JIR8uavZ6QM/s1600/solidar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4857784" cy="357856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1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4"/>
          <p:cNvGrpSpPr/>
          <p:nvPr/>
        </p:nvGrpSpPr>
        <p:grpSpPr>
          <a:xfrm>
            <a:off x="574675" y="1168399"/>
            <a:ext cx="8147050" cy="4278315"/>
            <a:chOff x="0" y="0"/>
            <a:chExt cx="8147050" cy="4278313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8147050" cy="4278313"/>
            </a:xfrm>
            <a:prstGeom prst="rect">
              <a:avLst/>
            </a:prstGeom>
            <a:solidFill>
              <a:srgbClr val="FFFFFF">
                <a:alpha val="439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lvl="0" indent="-342900">
                <a:spcBef>
                  <a:spcPts val="4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8147050" cy="1528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/>
          <p:nvPr/>
        </p:nvSpPr>
        <p:spPr>
          <a:xfrm>
            <a:off x="539750" y="446320"/>
            <a:ext cx="8229600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t-BR" sz="2800" b="1" dirty="0" smtClean="0">
                <a:solidFill>
                  <a:srgbClr val="00B050"/>
                </a:solidFill>
              </a:rPr>
              <a:t>Um mundo melhor para as gerações futuras!</a:t>
            </a:r>
            <a:endParaRPr sz="2800" b="1">
              <a:solidFill>
                <a:srgbClr val="00B050"/>
              </a:solidFill>
            </a:endParaRPr>
          </a:p>
        </p:txBody>
      </p:sp>
      <p:pic>
        <p:nvPicPr>
          <p:cNvPr id="1026" name="Picture 2" descr="http://www.galaxcms.com.br/imgs_redactor/468/images/mundo-melh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6000792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1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4"/>
          <p:cNvGrpSpPr/>
          <p:nvPr/>
        </p:nvGrpSpPr>
        <p:grpSpPr>
          <a:xfrm>
            <a:off x="574675" y="1168399"/>
            <a:ext cx="8147050" cy="4278315"/>
            <a:chOff x="0" y="0"/>
            <a:chExt cx="8147050" cy="4278313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8147050" cy="4278313"/>
            </a:xfrm>
            <a:prstGeom prst="rect">
              <a:avLst/>
            </a:prstGeom>
            <a:solidFill>
              <a:srgbClr val="FFFFFF">
                <a:alpha val="439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lvl="0" indent="-342900">
                <a:spcBef>
                  <a:spcPts val="4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8147050" cy="238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04800" lvl="0" indent="-304800">
                <a:spcBef>
                  <a:spcPts val="300"/>
                </a:spcBef>
                <a:buSzPct val="100000"/>
                <a:defRPr sz="1800"/>
              </a:pPr>
              <a:r>
                <a:rPr lang="pt-BR" sz="1600" b="1" dirty="0" smtClean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          Julia </a:t>
              </a:r>
              <a:r>
                <a:rPr lang="pt-BR" sz="1600" b="1" dirty="0" err="1" smtClean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Stadler</a:t>
              </a:r>
              <a:r>
                <a:rPr lang="pt-BR" sz="1600" b="1" dirty="0" smtClean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 e Paloma Medina </a:t>
              </a:r>
              <a:r>
                <a:rPr sz="1600" b="1" smtClean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lang="pt-BR" sz="16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04800" lvl="0" indent="-304800">
                <a:spcBef>
                  <a:spcPts val="300"/>
                </a:spcBef>
                <a:buSzPct val="100000"/>
                <a:defRPr sz="1800"/>
              </a:pPr>
              <a:r>
                <a:rPr lang="pt-BR" sz="1600" b="1" dirty="0" smtClean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                   N</a:t>
              </a:r>
              <a:r>
                <a:rPr sz="1600" b="1" smtClean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úcleo </a:t>
              </a:r>
              <a:r>
                <a:rPr sz="16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Santa Teresa</a:t>
              </a:r>
            </a:p>
            <a:p>
              <a:pPr marL="342900" lvl="0" indent="-342900">
                <a:spcBef>
                  <a:spcPts val="400"/>
                </a:spcBef>
                <a:buSzPct val="100000"/>
                <a:buFont typeface="Arial"/>
                <a:buChar char="•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  <a:p>
              <a:pPr marL="304800" lvl="0" indent="-304800">
                <a:spcBef>
                  <a:spcPts val="300"/>
                </a:spcBef>
                <a:buSzPct val="100000"/>
                <a:defRPr sz="1800"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pasted-image.png" descr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7818" y="2143116"/>
            <a:ext cx="2590800" cy="267652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539750" y="446320"/>
            <a:ext cx="8229600" cy="57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00B050"/>
                </a:solidFill>
              </a:rPr>
              <a:t>Elaboração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97841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O papel do grupo</a:t>
            </a:r>
          </a:p>
        </p:txBody>
      </p:sp>
      <p:sp>
        <p:nvSpPr>
          <p:cNvPr id="18" name="Shape 18"/>
          <p:cNvSpPr/>
          <p:nvPr/>
        </p:nvSpPr>
        <p:spPr>
          <a:xfrm>
            <a:off x="1828800" y="2286000"/>
            <a:ext cx="5638800" cy="152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Identidade do grupo</a:t>
            </a:r>
            <a:endParaRPr sz="2400" b="1">
              <a:solidFill>
                <a:srgbClr val="00B050"/>
              </a:solidFill>
            </a:endParaRP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Papel de cada um dentro do grupo </a:t>
            </a:r>
            <a:endParaRPr sz="2400" b="1">
              <a:solidFill>
                <a:srgbClr val="00B050"/>
              </a:solidFill>
            </a:endParaRPr>
          </a:p>
          <a:p>
            <a:pPr marL="457200" lvl="0" indent="-457200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Desafios</a:t>
            </a:r>
            <a:endParaRPr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Grupo: pilares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428728" y="2143116"/>
            <a:ext cx="6000792" cy="918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Autogestão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Participação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114299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Grupo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428728" y="1714488"/>
            <a:ext cx="6000792" cy="33137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Grupo, no nosso caso, se aplica a um conjunto de diferentes pessoas, cujas relações se fundem numa série de papeis interligados, e que interagem em prol de um objetivo comum. 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É auto </a:t>
            </a:r>
            <a:r>
              <a:rPr lang="pt-BR" sz="2400" b="1" dirty="0" err="1" smtClean="0">
                <a:solidFill>
                  <a:srgbClr val="00B050"/>
                </a:solidFill>
              </a:rPr>
              <a:t>gestionado</a:t>
            </a:r>
            <a:r>
              <a:rPr lang="pt-BR" sz="2400" b="1" dirty="0" smtClean="0">
                <a:solidFill>
                  <a:srgbClr val="00B050"/>
                </a:solidFill>
              </a:rPr>
              <a:t>, pró-ativo, articulador, engajado, político.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Decisões coletivas.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705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642919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Grupo: objetivos e meios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428728" y="1071546"/>
            <a:ext cx="6000792" cy="46012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O objetivo é realizar compras coletivas de produtos agro ecológicos, mas inserido num contexto de apoiar as iniciativas dos produtores, numa relação de confiança; visando a fomentar o consumo ético, solidário e ecológico.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Luta contra o agronegócio.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Uma nova forma de consumo, com um papel participativo, educador e político</a:t>
            </a:r>
            <a:r>
              <a:rPr lang="pt-BR" sz="2400" b="1" dirty="0" smtClean="0">
                <a:solidFill>
                  <a:srgbClr val="00B050"/>
                </a:solidFill>
              </a:rPr>
              <a:t>.</a:t>
            </a:r>
          </a:p>
          <a:p>
            <a:pPr marL="457200" lvl="0" indent="-457200" algn="l">
              <a:spcBef>
                <a:spcPts val="140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Campo e cidade de dando as mãos, numa relação direta.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/>
          <a:lstStyle/>
          <a:p>
            <a:pPr>
              <a:defRPr/>
            </a:pPr>
            <a:r>
              <a:rPr lang="pt-BR" alt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Aspectos instrumentais</a:t>
            </a:r>
          </a:p>
        </p:txBody>
      </p:sp>
      <p:sp>
        <p:nvSpPr>
          <p:cNvPr id="5" name="Retângulo de cantos arredondados 73"/>
          <p:cNvSpPr/>
          <p:nvPr/>
        </p:nvSpPr>
        <p:spPr>
          <a:xfrm>
            <a:off x="304800" y="2667000"/>
            <a:ext cx="1371600" cy="685800"/>
          </a:xfrm>
          <a:prstGeom prst="roundRect">
            <a:avLst/>
          </a:prstGeom>
          <a:solidFill>
            <a:srgbClr val="1C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dirty="0" smtClean="0">
                <a:solidFill>
                  <a:srgbClr val="FFFFFF"/>
                </a:solidFill>
                <a:latin typeface="Calibri" pitchFamily="34" charset="0"/>
              </a:rPr>
              <a:t>Cestantes Núcleo</a:t>
            </a:r>
          </a:p>
        </p:txBody>
      </p:sp>
      <p:sp>
        <p:nvSpPr>
          <p:cNvPr id="9" name="Retângulo de cantos arredondados 73"/>
          <p:cNvSpPr/>
          <p:nvPr/>
        </p:nvSpPr>
        <p:spPr>
          <a:xfrm>
            <a:off x="3429000" y="1676400"/>
            <a:ext cx="1676400" cy="685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>
                <a:solidFill>
                  <a:srgbClr val="FFFFFF"/>
                </a:solidFill>
                <a:cs typeface="Arial" charset="0"/>
              </a:rPr>
              <a:t>Encomendas</a:t>
            </a:r>
          </a:p>
        </p:txBody>
      </p:sp>
      <p:sp>
        <p:nvSpPr>
          <p:cNvPr id="10" name="Retângulo de cantos arredondados 73"/>
          <p:cNvSpPr/>
          <p:nvPr/>
        </p:nvSpPr>
        <p:spPr>
          <a:xfrm>
            <a:off x="6477000" y="2162175"/>
            <a:ext cx="1447800" cy="762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800" b="1" dirty="0"/>
              <a:t>Produtores</a:t>
            </a:r>
          </a:p>
        </p:txBody>
      </p:sp>
      <p:sp>
        <p:nvSpPr>
          <p:cNvPr id="11" name="Retângulo de cantos arredondados 73"/>
          <p:cNvSpPr/>
          <p:nvPr/>
        </p:nvSpPr>
        <p:spPr>
          <a:xfrm>
            <a:off x="3613150" y="4419600"/>
            <a:ext cx="12192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dirty="0" smtClean="0">
                <a:solidFill>
                  <a:srgbClr val="FFFFFF"/>
                </a:solidFill>
                <a:latin typeface="Calibri" pitchFamily="34" charset="0"/>
              </a:rPr>
              <a:t>Entregas nos núcleos</a:t>
            </a:r>
          </a:p>
        </p:txBody>
      </p:sp>
      <p:sp>
        <p:nvSpPr>
          <p:cNvPr id="12" name="Retângulo de cantos arredondados 73"/>
          <p:cNvSpPr/>
          <p:nvPr/>
        </p:nvSpPr>
        <p:spPr>
          <a:xfrm>
            <a:off x="7132638" y="3627438"/>
            <a:ext cx="1166812" cy="635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>
                <a:solidFill>
                  <a:srgbClr val="FFFFFF"/>
                </a:solidFill>
                <a:cs typeface="Arial" charset="0"/>
              </a:rPr>
              <a:t>Mutirão de Secos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29200" y="2743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0"/>
          <p:cNvSpPr txBox="1">
            <a:spLocks noChangeArrowheads="1"/>
          </p:cNvSpPr>
          <p:nvPr/>
        </p:nvSpPr>
        <p:spPr bwMode="auto">
          <a:xfrm>
            <a:off x="51816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sz="1200" b="1">
                <a:latin typeface="Arial" pitchFamily="34" charset="0"/>
              </a:rPr>
              <a:t>Produtos</a:t>
            </a:r>
          </a:p>
          <a:p>
            <a:r>
              <a:rPr lang="en-US" altLang="pt-BR" sz="1200" b="1">
                <a:latin typeface="Arial" pitchFamily="34" charset="0"/>
              </a:rPr>
              <a:t> disponíveis</a:t>
            </a:r>
          </a:p>
        </p:txBody>
      </p:sp>
      <p:sp>
        <p:nvSpPr>
          <p:cNvPr id="6154" name="TextBox 33"/>
          <p:cNvSpPr txBox="1">
            <a:spLocks noChangeArrowheads="1"/>
          </p:cNvSpPr>
          <p:nvPr/>
        </p:nvSpPr>
        <p:spPr bwMode="auto">
          <a:xfrm rot="-1651304">
            <a:off x="1835150" y="2165350"/>
            <a:ext cx="1033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Pedido</a:t>
            </a:r>
          </a:p>
        </p:txBody>
      </p:sp>
      <p:sp>
        <p:nvSpPr>
          <p:cNvPr id="6155" name="TextBox 37"/>
          <p:cNvSpPr txBox="1">
            <a:spLocks noChangeArrowheads="1"/>
          </p:cNvSpPr>
          <p:nvPr/>
        </p:nvSpPr>
        <p:spPr bwMode="auto">
          <a:xfrm rot="-5400000">
            <a:off x="4013200" y="3806825"/>
            <a:ext cx="78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Pedidos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800600" y="24384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Box 41"/>
          <p:cNvSpPr txBox="1">
            <a:spLocks noChangeArrowheads="1"/>
          </p:cNvSpPr>
          <p:nvPr/>
        </p:nvSpPr>
        <p:spPr bwMode="auto">
          <a:xfrm>
            <a:off x="5168900" y="2162175"/>
            <a:ext cx="1057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Encomenda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74925" y="6629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TextBox 45"/>
          <p:cNvSpPr txBox="1">
            <a:spLocks noChangeArrowheads="1"/>
          </p:cNvSpPr>
          <p:nvPr/>
        </p:nvSpPr>
        <p:spPr bwMode="auto">
          <a:xfrm>
            <a:off x="2430463" y="6324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Fluxo de informação</a:t>
            </a:r>
          </a:p>
        </p:txBody>
      </p:sp>
      <p:sp>
        <p:nvSpPr>
          <p:cNvPr id="6160" name="TextBox 46"/>
          <p:cNvSpPr txBox="1">
            <a:spLocks noChangeArrowheads="1"/>
          </p:cNvSpPr>
          <p:nvPr/>
        </p:nvSpPr>
        <p:spPr bwMode="auto">
          <a:xfrm>
            <a:off x="6329363" y="6324600"/>
            <a:ext cx="1033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Fluxo físico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248400" y="6553200"/>
            <a:ext cx="13716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63230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900" y="4649788"/>
            <a:ext cx="1055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Arrow Connector 54"/>
          <p:cNvCxnSpPr/>
          <p:nvPr/>
        </p:nvCxnSpPr>
        <p:spPr>
          <a:xfrm flipH="1">
            <a:off x="4876800" y="4953000"/>
            <a:ext cx="11049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752600" y="4724400"/>
            <a:ext cx="1752600" cy="762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TextBox 64"/>
          <p:cNvSpPr txBox="1">
            <a:spLocks noChangeArrowheads="1"/>
          </p:cNvSpPr>
          <p:nvPr/>
        </p:nvSpPr>
        <p:spPr bwMode="auto">
          <a:xfrm rot="1522654">
            <a:off x="1276350" y="4799013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Pagamento de pedidos e </a:t>
            </a:r>
          </a:p>
          <a:p>
            <a:pPr algn="ctr"/>
            <a:r>
              <a:rPr lang="en-US" altLang="pt-BR" sz="1200" b="1">
                <a:latin typeface="Arial" pitchFamily="34" charset="0"/>
              </a:rPr>
              <a:t>associação</a:t>
            </a:r>
          </a:p>
        </p:txBody>
      </p:sp>
      <p:sp>
        <p:nvSpPr>
          <p:cNvPr id="66" name="Retângulo de cantos arredondados 73"/>
          <p:cNvSpPr/>
          <p:nvPr/>
        </p:nvSpPr>
        <p:spPr>
          <a:xfrm>
            <a:off x="3505200" y="5257800"/>
            <a:ext cx="1447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dirty="0" smtClean="0">
                <a:solidFill>
                  <a:srgbClr val="FFFFFF"/>
                </a:solidFill>
                <a:latin typeface="Calibri" pitchFamily="34" charset="0"/>
              </a:rPr>
              <a:t>Responsável Núcleo</a:t>
            </a:r>
          </a:p>
        </p:txBody>
      </p:sp>
      <p:sp>
        <p:nvSpPr>
          <p:cNvPr id="72" name="Retângulo de cantos arredondados 73"/>
          <p:cNvSpPr/>
          <p:nvPr/>
        </p:nvSpPr>
        <p:spPr>
          <a:xfrm>
            <a:off x="6096000" y="5334000"/>
            <a:ext cx="1524000" cy="6858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>
                <a:solidFill>
                  <a:srgbClr val="FFFFFF"/>
                </a:solidFill>
                <a:cs typeface="Arial" charset="0"/>
              </a:rPr>
              <a:t>Responsável financeiro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953000" y="5181600"/>
            <a:ext cx="1028700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2" idx="3"/>
          </p:cNvCxnSpPr>
          <p:nvPr/>
        </p:nvCxnSpPr>
        <p:spPr>
          <a:xfrm>
            <a:off x="7620000" y="5676900"/>
            <a:ext cx="1295400" cy="38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915400" y="2628900"/>
            <a:ext cx="0" cy="304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7924800" y="2667000"/>
            <a:ext cx="9906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3" name="TextBox 96"/>
          <p:cNvSpPr txBox="1">
            <a:spLocks noChangeArrowheads="1"/>
          </p:cNvSpPr>
          <p:nvPr/>
        </p:nvSpPr>
        <p:spPr bwMode="auto">
          <a:xfrm rot="-5400000">
            <a:off x="8256588" y="3910013"/>
            <a:ext cx="1012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Pagamento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876800" y="5797550"/>
            <a:ext cx="1219200" cy="698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5" name="TextBox 99"/>
          <p:cNvSpPr txBox="1">
            <a:spLocks noChangeArrowheads="1"/>
          </p:cNvSpPr>
          <p:nvPr/>
        </p:nvSpPr>
        <p:spPr bwMode="auto">
          <a:xfrm rot="-1712986">
            <a:off x="4829175" y="5189538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Pagamento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676400" y="22860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Box 22"/>
          <p:cNvSpPr txBox="1">
            <a:spLocks noChangeArrowheads="1"/>
          </p:cNvSpPr>
          <p:nvPr/>
        </p:nvSpPr>
        <p:spPr bwMode="auto">
          <a:xfrm rot="-1647298">
            <a:off x="2084388" y="239871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sz="1200" b="1">
                <a:latin typeface="Arial" pitchFamily="34" charset="0"/>
              </a:rPr>
              <a:t>Produtos</a:t>
            </a:r>
          </a:p>
          <a:p>
            <a:r>
              <a:rPr lang="en-US" altLang="pt-BR" sz="1200" b="1">
                <a:latin typeface="Arial" pitchFamily="34" charset="0"/>
              </a:rPr>
              <a:t> disponíveis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76400" y="19050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1" idx="0"/>
          </p:cNvCxnSpPr>
          <p:nvPr/>
        </p:nvCxnSpPr>
        <p:spPr>
          <a:xfrm>
            <a:off x="4206875" y="3276600"/>
            <a:ext cx="1587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186613" y="2924175"/>
            <a:ext cx="738187" cy="6921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de cantos arredondados 73"/>
          <p:cNvSpPr/>
          <p:nvPr/>
        </p:nvSpPr>
        <p:spPr>
          <a:xfrm>
            <a:off x="5313363" y="3552825"/>
            <a:ext cx="1096962" cy="6397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>
                <a:solidFill>
                  <a:srgbClr val="FFFFFF"/>
                </a:solidFill>
                <a:cs typeface="Arial" charset="0"/>
              </a:rPr>
              <a:t>Feira da Glória</a:t>
            </a:r>
          </a:p>
        </p:txBody>
      </p:sp>
      <p:cxnSp>
        <p:nvCxnSpPr>
          <p:cNvPr id="50" name="Straight Arrow Connector 49"/>
          <p:cNvCxnSpPr>
            <a:stCxn id="11" idx="1"/>
          </p:cNvCxnSpPr>
          <p:nvPr/>
        </p:nvCxnSpPr>
        <p:spPr>
          <a:xfrm flipH="1" flipV="1">
            <a:off x="1828800" y="4191000"/>
            <a:ext cx="1784350" cy="609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2"/>
          </p:cNvCxnSpPr>
          <p:nvPr/>
        </p:nvCxnSpPr>
        <p:spPr>
          <a:xfrm flipH="1">
            <a:off x="6172200" y="2924175"/>
            <a:ext cx="1028700" cy="6556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638800" y="4192588"/>
            <a:ext cx="685800" cy="5762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6846888" y="4221163"/>
            <a:ext cx="1077912" cy="63182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33"/>
          <p:cNvSpPr txBox="1">
            <a:spLocks noChangeArrowheads="1"/>
          </p:cNvSpPr>
          <p:nvPr/>
        </p:nvSpPr>
        <p:spPr bwMode="auto">
          <a:xfrm rot="-1904523">
            <a:off x="6848475" y="4319588"/>
            <a:ext cx="935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Produtos</a:t>
            </a:r>
          </a:p>
        </p:txBody>
      </p:sp>
      <p:sp>
        <p:nvSpPr>
          <p:cNvPr id="6187" name="TextBox 33"/>
          <p:cNvSpPr txBox="1">
            <a:spLocks noChangeArrowheads="1"/>
          </p:cNvSpPr>
          <p:nvPr/>
        </p:nvSpPr>
        <p:spPr bwMode="auto">
          <a:xfrm rot="2408179">
            <a:off x="5618163" y="4308475"/>
            <a:ext cx="933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Produtos</a:t>
            </a:r>
          </a:p>
        </p:txBody>
      </p:sp>
      <p:sp>
        <p:nvSpPr>
          <p:cNvPr id="6188" name="TextBox 33"/>
          <p:cNvSpPr txBox="1">
            <a:spLocks noChangeArrowheads="1"/>
          </p:cNvSpPr>
          <p:nvPr/>
        </p:nvSpPr>
        <p:spPr bwMode="auto">
          <a:xfrm>
            <a:off x="4930775" y="4714875"/>
            <a:ext cx="904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Produtos</a:t>
            </a:r>
          </a:p>
        </p:txBody>
      </p:sp>
      <p:sp>
        <p:nvSpPr>
          <p:cNvPr id="6189" name="TextBox 33"/>
          <p:cNvSpPr txBox="1">
            <a:spLocks noChangeArrowheads="1"/>
          </p:cNvSpPr>
          <p:nvPr/>
        </p:nvSpPr>
        <p:spPr bwMode="auto">
          <a:xfrm rot="1245432">
            <a:off x="2225675" y="4233863"/>
            <a:ext cx="935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Produtos</a:t>
            </a:r>
          </a:p>
        </p:txBody>
      </p:sp>
      <p:sp>
        <p:nvSpPr>
          <p:cNvPr id="6190" name="TextBox 33"/>
          <p:cNvSpPr txBox="1">
            <a:spLocks noChangeArrowheads="1"/>
          </p:cNvSpPr>
          <p:nvPr/>
        </p:nvSpPr>
        <p:spPr bwMode="auto">
          <a:xfrm rot="2694037">
            <a:off x="7226300" y="3098800"/>
            <a:ext cx="904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Produtos</a:t>
            </a:r>
          </a:p>
        </p:txBody>
      </p:sp>
      <p:sp>
        <p:nvSpPr>
          <p:cNvPr id="6191" name="TextBox 33"/>
          <p:cNvSpPr txBox="1">
            <a:spLocks noChangeArrowheads="1"/>
          </p:cNvSpPr>
          <p:nvPr/>
        </p:nvSpPr>
        <p:spPr bwMode="auto">
          <a:xfrm rot="-2055753">
            <a:off x="6096000" y="3071813"/>
            <a:ext cx="904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Produtos</a:t>
            </a:r>
          </a:p>
        </p:txBody>
      </p:sp>
      <p:sp>
        <p:nvSpPr>
          <p:cNvPr id="6192" name="TextBox 96"/>
          <p:cNvSpPr txBox="1">
            <a:spLocks noChangeArrowheads="1"/>
          </p:cNvSpPr>
          <p:nvPr/>
        </p:nvSpPr>
        <p:spPr bwMode="auto">
          <a:xfrm>
            <a:off x="5275263" y="56086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sz="1200" b="1">
                <a:latin typeface="Arial" pitchFamily="34" charset="0"/>
              </a:rPr>
              <a:t>R$</a:t>
            </a:r>
          </a:p>
        </p:txBody>
      </p:sp>
      <p:pic>
        <p:nvPicPr>
          <p:cNvPr id="6193" name="Imagem 52" descr="comunicação pelo telefone e interne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438400"/>
            <a:ext cx="16811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4" name="Picture 9" descr="humai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052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990600"/>
            <a:ext cx="1295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Imagem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7763" y="5716588"/>
            <a:ext cx="123031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Imagem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5981700"/>
            <a:ext cx="8620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2" cy="57228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000"/>
              </a:spcBef>
              <a:defRPr sz="1800"/>
            </a:pPr>
            <a:endParaRPr sz="3000" b="1">
              <a:solidFill>
                <a:srgbClr val="5B8B4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46482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46712"/>
            <a:ext cx="9144000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0" y="1142984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Mas...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57158" y="1643050"/>
            <a:ext cx="8358246" cy="38625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lvl="0" indent="-457200" algn="ctr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“A gente não quer só comida...”</a:t>
            </a:r>
          </a:p>
          <a:p>
            <a:pPr marL="457200" lvl="0" indent="-457200" algn="ctr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A Rede Ecológica não é só uma busca por alimentos saudáveis, é muito mais do que isso. Alimenta também a alma, o coração - e é esse o espírito que move.</a:t>
            </a:r>
          </a:p>
          <a:p>
            <a:pPr marL="457200" lvl="0" indent="-457200" algn="ctr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Daí a importância dos momentos presenciais, das interações. De cada um puxar o outro, trazer para dentro aquele que acabou de chegar, pensar junto um modo melhor de fazer.</a:t>
            </a:r>
          </a:p>
          <a:p>
            <a:pPr marL="457200" lvl="0" indent="-457200" algn="ctr">
              <a:spcBef>
                <a:spcPts val="1400"/>
              </a:spcBef>
              <a:buClr>
                <a:srgbClr val="00B050"/>
              </a:buClr>
              <a:buSzPct val="100000"/>
              <a:defRPr sz="1800"/>
            </a:pPr>
            <a:r>
              <a:rPr lang="pt-BR" sz="2400" b="1" dirty="0" smtClean="0">
                <a:solidFill>
                  <a:srgbClr val="00B050"/>
                </a:solidFill>
              </a:rPr>
              <a:t>Compartilhar as vivências e experiências. Trocar. Entender. Estamos lidando com pessoas.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apresentaoredeecolgica06-10-15-151006144057-lva1-app6891/95/apresentao-rede-ecolgica-06-1015-15-638.jpg?cb=14441425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31493" cy="5214974"/>
          </a:xfrm>
          <a:prstGeom prst="rect">
            <a:avLst/>
          </a:prstGeom>
          <a:noFill/>
        </p:spPr>
      </p:pic>
      <p:sp>
        <p:nvSpPr>
          <p:cNvPr id="3" name="Shape 17"/>
          <p:cNvSpPr/>
          <p:nvPr/>
        </p:nvSpPr>
        <p:spPr>
          <a:xfrm>
            <a:off x="-1" y="571481"/>
            <a:ext cx="9144002" cy="430887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ts val="1000"/>
              </a:spcBef>
              <a:defRPr sz="2800" b="1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 E assim o quadro se amplia...</a:t>
            </a:r>
            <a:endParaRPr sz="2800" b="1">
              <a:solidFill>
                <a:srgbClr val="00B050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859</Words>
  <PresentationFormat>Apresentação na tela (4:3)</PresentationFormat>
  <Paragraphs>264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Aspectos instrumentais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Paloma Medina</dc:creator>
  <cp:lastModifiedBy>Paloma Medina</cp:lastModifiedBy>
  <cp:revision>81</cp:revision>
  <dcterms:modified xsi:type="dcterms:W3CDTF">2015-10-17T15:18:18Z</dcterms:modified>
</cp:coreProperties>
</file>