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8"/>
  </p:notesMasterIdLst>
  <p:sldIdLst>
    <p:sldId id="265" r:id="rId2"/>
    <p:sldId id="268" r:id="rId3"/>
    <p:sldId id="257" r:id="rId4"/>
    <p:sldId id="273" r:id="rId5"/>
    <p:sldId id="277" r:id="rId6"/>
    <p:sldId id="275" r:id="rId7"/>
    <p:sldId id="274" r:id="rId8"/>
    <p:sldId id="278" r:id="rId9"/>
    <p:sldId id="282" r:id="rId10"/>
    <p:sldId id="276" r:id="rId11"/>
    <p:sldId id="279" r:id="rId12"/>
    <p:sldId id="288" r:id="rId13"/>
    <p:sldId id="290" r:id="rId14"/>
    <p:sldId id="292" r:id="rId15"/>
    <p:sldId id="294" r:id="rId16"/>
    <p:sldId id="293" r:id="rId17"/>
    <p:sldId id="284" r:id="rId18"/>
    <p:sldId id="286" r:id="rId19"/>
    <p:sldId id="281" r:id="rId20"/>
    <p:sldId id="283" r:id="rId21"/>
    <p:sldId id="263" r:id="rId22"/>
    <p:sldId id="266" r:id="rId23"/>
    <p:sldId id="264" r:id="rId24"/>
    <p:sldId id="262" r:id="rId25"/>
    <p:sldId id="261" r:id="rId26"/>
    <p:sldId id="295" r:id="rId2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39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9975274-E2CB-44C5-B26D-8B49DC9272A6}" type="datetimeFigureOut">
              <a:rPr lang="pt-BR"/>
              <a:pPr>
                <a:defRPr/>
              </a:pPr>
              <a:t>03/08/2015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831A942-3CA5-4A26-A4E1-E2D2759860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Retângulo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etângulo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Conector reto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Retângulo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ipse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5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FB1EB-AAEA-4FF4-A800-3CDA77F51805}" type="datetimeFigureOut">
              <a:rPr lang="pt-BR"/>
              <a:pPr>
                <a:defRPr/>
              </a:pPr>
              <a:t>03/08/2015</a:t>
            </a:fld>
            <a:endParaRPr lang="pt-BR"/>
          </a:p>
        </p:txBody>
      </p:sp>
      <p:sp>
        <p:nvSpPr>
          <p:cNvPr id="16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7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55553C3-291D-43AC-B8D6-D55C1FC9783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2839A-61C1-4322-801A-0B6D888CED04}" type="datetimeFigureOut">
              <a:rPr lang="pt-BR"/>
              <a:pPr>
                <a:defRPr/>
              </a:pPr>
              <a:t>03/08/2015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06B36-B66B-4BB9-8792-B10FCF007E6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tângulo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tângulo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Conector reto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Elipse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Elipse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390B9-4240-4BAC-82B9-A1D3224EA0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4" name="Espaço Reservado para Dat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AD8EE-C26E-4E14-B154-B61BD5FF5650}" type="datetimeFigureOut">
              <a:rPr lang="pt-BR"/>
              <a:pPr>
                <a:defRPr/>
              </a:pPr>
              <a:t>03/08/2015</a:t>
            </a:fld>
            <a:endParaRPr lang="pt-BR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A903F-7173-4840-B302-DC4FD01FC2EF}" type="datetimeFigureOut">
              <a:rPr lang="pt-BR"/>
              <a:pPr>
                <a:defRPr/>
              </a:pPr>
              <a:t>03/08/2015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AC1E8-4B4A-4016-83C3-9A1F6F55D9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tângulo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tângulo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tângulo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Conector reto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Elipse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ipse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" name="Espaço Reservado para Dat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6A02F-816C-4389-91B3-C5F7F16A7D9C}" type="datetimeFigureOut">
              <a:rPr lang="pt-BR"/>
              <a:pPr>
                <a:defRPr/>
              </a:pPr>
              <a:t>03/08/2015</a:t>
            </a:fld>
            <a:endParaRPr lang="pt-BR"/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8E70657-7C47-4953-81B3-77753316C3F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B2663-48D0-4FBC-A57E-7779A6D74B50}" type="datetimeFigureOut">
              <a:rPr lang="pt-BR"/>
              <a:pPr>
                <a:defRPr/>
              </a:pPr>
              <a:t>03/08/2015</a:t>
            </a:fld>
            <a:endParaRPr lang="pt-BR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87173-916F-4D34-85E7-97062A0C1EB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Retângulo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Conector reto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Retângulo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Elipse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Elipse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8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74903-A7C3-4E24-8183-B91C8BE797AF}" type="datetimeFigureOut">
              <a:rPr lang="pt-BR"/>
              <a:pPr>
                <a:defRPr/>
              </a:pPr>
              <a:t>03/08/2015</a:t>
            </a:fld>
            <a:endParaRPr lang="pt-BR"/>
          </a:p>
        </p:txBody>
      </p:sp>
      <p:sp>
        <p:nvSpPr>
          <p:cNvPr id="19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56A961E9-861E-4CF7-92D4-21A72D65B3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8BBAB-0BCA-4566-A926-CEC7386AFC8E}" type="datetimeFigureOut">
              <a:rPr lang="pt-BR"/>
              <a:pPr>
                <a:defRPr/>
              </a:pPr>
              <a:t>03/08/2015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FE576-74CC-4DDC-8DCD-E82FBA0B35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tângulo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tângulo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F30BE-1149-4B70-A753-1D42EBB4B8E0}" type="datetimeFigureOut">
              <a:rPr lang="pt-BR"/>
              <a:pPr>
                <a:defRPr/>
              </a:pPr>
              <a:t>03/08/2015</a:t>
            </a:fld>
            <a:endParaRPr lang="pt-BR"/>
          </a:p>
        </p:txBody>
      </p:sp>
      <p:sp>
        <p:nvSpPr>
          <p:cNvPr id="9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D1BC892-68F6-4E09-AD55-5C8846F72F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tângulo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Conector reto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ipse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tângulo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6" name="Espaço Reservado para Número de Slide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C1A1CCD-5E57-428E-9475-EEAEF16F8E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7" name="Espaço Reservado para Dat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79D7B-BFFC-4F19-A59F-1162671CC6ED}" type="datetimeFigureOut">
              <a:rPr lang="pt-BR"/>
              <a:pPr>
                <a:defRPr/>
              </a:pPr>
              <a:t>03/08/2015</a:t>
            </a:fld>
            <a:endParaRPr lang="pt-BR"/>
          </a:p>
        </p:txBody>
      </p:sp>
      <p:sp>
        <p:nvSpPr>
          <p:cNvPr id="18" name="Espaço Reservado para Rodapé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Retângulo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tângulo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ipse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tângulo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6" name="Espaço Reservado para Número de Slide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B466E-27B6-4DDC-A219-CEC15A923F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7" name="Espaço Reservado para Data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CBBA0-7BC3-43B9-824B-59BD8609F5B9}" type="datetimeFigureOut">
              <a:rPr lang="pt-BR"/>
              <a:pPr>
                <a:defRPr/>
              </a:pPr>
              <a:t>03/08/2015</a:t>
            </a:fld>
            <a:endParaRPr lang="pt-BR"/>
          </a:p>
        </p:txBody>
      </p:sp>
      <p:sp>
        <p:nvSpPr>
          <p:cNvPr id="18" name="Espaço Reservado para Rodapé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9115AB-8112-45AD-91AB-DE2A76B52732}" type="datetimeFigureOut">
              <a:rPr lang="pt-BR"/>
              <a:pPr>
                <a:defRPr/>
              </a:pPr>
              <a:t>03/08/2015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Elipse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smtClean="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DC0E69-2AD0-4F9F-A5B1-C20D1F44E6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038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  <a:endParaRPr lang="en-US" smtClean="0"/>
          </a:p>
        </p:txBody>
      </p:sp>
      <p:sp>
        <p:nvSpPr>
          <p:cNvPr id="1039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/>
          <p:cNvSpPr>
            <a:spLocks noGrp="1"/>
          </p:cNvSpPr>
          <p:nvPr>
            <p:ph type="title"/>
          </p:nvPr>
        </p:nvSpPr>
        <p:spPr>
          <a:xfrm>
            <a:off x="323850" y="1412875"/>
            <a:ext cx="8534400" cy="2087563"/>
          </a:xfrm>
        </p:spPr>
        <p:txBody>
          <a:bodyPr/>
          <a:lstStyle/>
          <a:p>
            <a:r>
              <a:rPr lang="pt-BR" sz="4400" smtClean="0">
                <a:solidFill>
                  <a:srgbClr val="88A44D"/>
                </a:solidFill>
              </a:rPr>
              <a:t>A agricultura no Maciço da Pedra Branca</a:t>
            </a:r>
          </a:p>
        </p:txBody>
      </p:sp>
      <p:sp>
        <p:nvSpPr>
          <p:cNvPr id="14338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625" y="3929063"/>
            <a:ext cx="8504238" cy="2170112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endParaRPr lang="pt-BR" smtClean="0"/>
          </a:p>
          <a:p>
            <a:pPr algn="ctr">
              <a:buFont typeface="Wingdings 2" pitchFamily="18" charset="2"/>
              <a:buNone/>
            </a:pPr>
            <a:endParaRPr lang="pt-BR" smtClean="0"/>
          </a:p>
          <a:p>
            <a:pPr>
              <a:buFont typeface="Wingdings 2" pitchFamily="18" charset="2"/>
              <a:buNone/>
            </a:pPr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Leonardo\Documents\Fotos casa amarela 21-10-13\DSC_06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466725"/>
            <a:ext cx="88265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CaixaDeTexto 2"/>
          <p:cNvSpPr txBox="1">
            <a:spLocks noChangeArrowheads="1"/>
          </p:cNvSpPr>
          <p:nvPr/>
        </p:nvSpPr>
        <p:spPr bwMode="auto">
          <a:xfrm>
            <a:off x="785813" y="142875"/>
            <a:ext cx="4786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Georgia" pitchFamily="18" charset="0"/>
              </a:rPr>
              <a:t>Chuchu germinando na mata – Pau da fome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rgbClr val="88A44D"/>
                </a:solidFill>
              </a:rPr>
              <a:t>Produtos da Agroprata</a:t>
            </a:r>
          </a:p>
        </p:txBody>
      </p:sp>
      <p:sp>
        <p:nvSpPr>
          <p:cNvPr id="26626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endParaRPr lang="pt-BR" smtClean="0"/>
          </a:p>
        </p:txBody>
      </p:sp>
      <p:pic>
        <p:nvPicPr>
          <p:cNvPr id="26627" name="Picture 4" descr="DSC089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052513"/>
            <a:ext cx="6910387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pt-BR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357188"/>
            <a:ext cx="8159750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ítulo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176338"/>
          </a:xfrm>
        </p:spPr>
        <p:txBody>
          <a:bodyPr/>
          <a:lstStyle/>
          <a:p>
            <a:r>
              <a:rPr lang="pt-BR" sz="3800" smtClean="0"/>
              <a:t>Colheita do caqui no alto das montanhas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557338"/>
            <a:ext cx="35099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485900"/>
            <a:ext cx="35099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2" descr="H:\Fotos PEPB\FOTOS 2008\2008-06-05 Visita Sítio Arnaldo Rio da Prata\DSC008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81075"/>
            <a:ext cx="8640763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ítulo 1"/>
          <p:cNvSpPr>
            <a:spLocks/>
          </p:cNvSpPr>
          <p:nvPr/>
        </p:nvSpPr>
        <p:spPr bwMode="auto">
          <a:xfrm>
            <a:off x="685800" y="381000"/>
            <a:ext cx="77724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3800">
                <a:solidFill>
                  <a:schemeClr val="accent1"/>
                </a:solidFill>
                <a:latin typeface="Georgia" pitchFamily="18" charset="0"/>
              </a:rPr>
              <a:t>Agricultor tradicional da região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rgbClr val="88A44D"/>
                </a:solidFill>
              </a:rPr>
              <a:t>Horta no meio da floresta</a:t>
            </a:r>
          </a:p>
        </p:txBody>
      </p:sp>
      <p:pic>
        <p:nvPicPr>
          <p:cNvPr id="32771" name="Picture 2" descr="H:\Fotos PEPB\FOTOS 2008\2008-06-05 Visita Sítio Arnaldo Rio da Prata\DSC007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52513"/>
            <a:ext cx="8640763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rgbClr val="88A44D"/>
                </a:solidFill>
              </a:rPr>
              <a:t>Uma conversa inicial num tira-caqui</a:t>
            </a:r>
          </a:p>
        </p:txBody>
      </p:sp>
      <p:pic>
        <p:nvPicPr>
          <p:cNvPr id="33795" name="Picture 4" descr="DSC068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72400" y="-4800600"/>
            <a:ext cx="62579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2" descr="H:\fotos viagem a tombos 03-05-2011\DSC024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052513"/>
            <a:ext cx="76327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" descr="D:\MEUS DOCUMENTOS\Fotos\5 - Dia do Tira Caqui 2014\DSC_03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96975"/>
            <a:ext cx="8353425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ítulo 1"/>
          <p:cNvSpPr>
            <a:spLocks/>
          </p:cNvSpPr>
          <p:nvPr/>
        </p:nvSpPr>
        <p:spPr bwMode="auto">
          <a:xfrm>
            <a:off x="301625" y="43815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3300">
                <a:solidFill>
                  <a:srgbClr val="88A44D"/>
                </a:solidFill>
                <a:latin typeface="Georgia" pitchFamily="18" charset="0"/>
              </a:rPr>
              <a:t>Depois da colheita os consumidores pesam o que vão levar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047750"/>
            <a:ext cx="7920037" cy="562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Título 1"/>
          <p:cNvSpPr>
            <a:spLocks noGrp="1"/>
          </p:cNvSpPr>
          <p:nvPr>
            <p:ph type="title"/>
          </p:nvPr>
        </p:nvSpPr>
        <p:spPr>
          <a:xfrm>
            <a:off x="301625" y="0"/>
            <a:ext cx="8591550" cy="1196975"/>
          </a:xfrm>
        </p:spPr>
        <p:txBody>
          <a:bodyPr/>
          <a:lstStyle/>
          <a:p>
            <a:r>
              <a:rPr lang="pt-BR" smtClean="0">
                <a:solidFill>
                  <a:srgbClr val="88A44D"/>
                </a:solidFill>
              </a:rPr>
              <a:t>Dona Rita é despejada de seu sítio para uma pequena casa sem espaço para plantar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E:\fotos dia 30-05-2011 último encontro\DSC031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4163" y="1600200"/>
            <a:ext cx="60356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CaixaDeTexto 2"/>
          <p:cNvSpPr txBox="1">
            <a:spLocks noChangeArrowheads="1"/>
          </p:cNvSpPr>
          <p:nvPr/>
        </p:nvSpPr>
        <p:spPr bwMode="auto">
          <a:xfrm>
            <a:off x="468313" y="476250"/>
            <a:ext cx="8001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>
                <a:latin typeface="Georgia" pitchFamily="18" charset="0"/>
              </a:rPr>
              <a:t>Território de Resistência e Mobilização Política</a:t>
            </a:r>
          </a:p>
          <a:p>
            <a:pPr algn="ctr"/>
            <a:r>
              <a:rPr lang="pt-BR">
                <a:latin typeface="Georgia" pitchFamily="18" charset="0"/>
              </a:rPr>
              <a:t>Projeto Profito  - curso de capacitação em plantas medicinais 2010-2011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rgbClr val="88A44D"/>
                </a:solidFill>
              </a:rPr>
              <a:t>O Maciço da Pedra Branca e a Cidade  </a:t>
            </a:r>
          </a:p>
        </p:txBody>
      </p:sp>
      <p:sp>
        <p:nvSpPr>
          <p:cNvPr id="15362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endParaRPr lang="pt-BR" smtClean="0"/>
          </a:p>
        </p:txBody>
      </p:sp>
      <p:pic>
        <p:nvPicPr>
          <p:cNvPr id="15363" name="Picture 2" descr="F:\Fotos PEPB\FOTOS 2008\mapa loca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13" y="1196975"/>
            <a:ext cx="851217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Leonardo\Documents\FOTOS Cafe na roça 16-10-13\DSC_01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113" y="1012825"/>
            <a:ext cx="8428037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CaixaDeTexto 2"/>
          <p:cNvSpPr txBox="1">
            <a:spLocks noChangeArrowheads="1"/>
          </p:cNvSpPr>
          <p:nvPr/>
        </p:nvSpPr>
        <p:spPr bwMode="auto">
          <a:xfrm>
            <a:off x="468313" y="115888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>
                <a:latin typeface="Georgia" pitchFamily="18" charset="0"/>
              </a:rPr>
              <a:t>Conselho de Segurança Alimentar promove o Café na Roça 2014</a:t>
            </a:r>
            <a:endParaRPr lang="pt-BR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512175" cy="14398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700" dirty="0" smtClean="0"/>
              <a:t>Território-rede de </a:t>
            </a:r>
            <a:r>
              <a:rPr lang="pt-BR" sz="2700" dirty="0" err="1" smtClean="0"/>
              <a:t>agroecologia</a:t>
            </a:r>
            <a:r>
              <a:rPr lang="pt-BR" sz="2700" dirty="0" smtClean="0"/>
              <a:t> que articula a zona oeste da cidade do Rio de Janeiro com a Região Metropolitana</a:t>
            </a:r>
            <a:r>
              <a:rPr lang="pt-BR" sz="2700" b="1" dirty="0" smtClean="0"/>
              <a:t/>
            </a:r>
            <a:br>
              <a:rPr lang="pt-BR" sz="2700" b="1" dirty="0" smtClean="0"/>
            </a:br>
            <a:endParaRPr lang="pt-BR" sz="2700" b="1" dirty="0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714500"/>
            <a:ext cx="521493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CaixaDeTexto 4"/>
          <p:cNvSpPr txBox="1">
            <a:spLocks noChangeArrowheads="1"/>
          </p:cNvSpPr>
          <p:nvPr/>
        </p:nvSpPr>
        <p:spPr bwMode="auto">
          <a:xfrm>
            <a:off x="2000250" y="6000750"/>
            <a:ext cx="4929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Georgia" pitchFamily="18" charset="0"/>
              </a:rPr>
              <a:t> </a:t>
            </a:r>
            <a:r>
              <a:rPr lang="pt-BR" sz="1200">
                <a:latin typeface="Georgia" pitchFamily="18" charset="0"/>
              </a:rPr>
              <a:t>(Silvia Regina Nunes Baptista Baptista, 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rgbClr val="88A44D"/>
                </a:solidFill>
              </a:rPr>
              <a:t>III ENA 16 a 19 de maio 2014 em Juazeiro</a:t>
            </a:r>
          </a:p>
        </p:txBody>
      </p:sp>
      <p:pic>
        <p:nvPicPr>
          <p:cNvPr id="40963" name="Picture 2" descr="E:\7 - Fotos ENA\DSC_05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1474788"/>
            <a:ext cx="8826500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 descr="G:\7 - Fotos ENA\DSC_06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095375"/>
            <a:ext cx="8137525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ítulo 1"/>
          <p:cNvSpPr>
            <a:spLocks/>
          </p:cNvSpPr>
          <p:nvPr/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3300">
                <a:solidFill>
                  <a:srgbClr val="88A44D"/>
                </a:solidFill>
                <a:latin typeface="Georgia" pitchFamily="18" charset="0"/>
              </a:rPr>
              <a:t>Atividade do III 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10398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 smtClean="0"/>
              <a:t>Temas trabalhados no III ENA: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03238" y="1341438"/>
            <a:ext cx="8183562" cy="4751387"/>
          </a:xfrm>
        </p:spPr>
        <p:txBody>
          <a:bodyPr>
            <a:normAutofit fontScale="62500" lnSpcReduction="2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sz="3200" dirty="0" smtClean="0"/>
              <a:t>Luta pela reforma agrária e reconhecimento dos povos e comunidades tradicionais;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sz="3200" dirty="0" err="1" smtClean="0"/>
              <a:t>Agroecologia</a:t>
            </a:r>
            <a:r>
              <a:rPr lang="pt-BR" sz="3200" dirty="0" smtClean="0"/>
              <a:t>, abastecimento e construção social dos mercados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sz="3200" dirty="0" smtClean="0"/>
              <a:t>Agricultura urbana: semeando a </a:t>
            </a:r>
            <a:r>
              <a:rPr lang="pt-BR" sz="3200" dirty="0" err="1" smtClean="0"/>
              <a:t>agroecologia</a:t>
            </a:r>
            <a:r>
              <a:rPr lang="pt-BR" sz="3200" dirty="0" smtClean="0"/>
              <a:t> nas cidades;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sz="3200" dirty="0" smtClean="0"/>
              <a:t>Comunicando um Brasil </a:t>
            </a:r>
            <a:r>
              <a:rPr lang="pt-BR" sz="3200" dirty="0" err="1" smtClean="0"/>
              <a:t>agroecológico</a:t>
            </a:r>
            <a:r>
              <a:rPr lang="pt-BR" sz="3200" dirty="0" smtClean="0"/>
              <a:t>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sz="3200" dirty="0" smtClean="0"/>
              <a:t>Conflitos e injustiças ambientais;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sz="3200" dirty="0" smtClean="0"/>
              <a:t>Construção do conhecimento </a:t>
            </a:r>
            <a:r>
              <a:rPr lang="pt-BR" sz="3200" dirty="0" err="1" smtClean="0"/>
              <a:t>agroecológico</a:t>
            </a:r>
            <a:r>
              <a:rPr lang="pt-BR" sz="3200" dirty="0" smtClean="0"/>
              <a:t>: ATER, pesquisa e ensino;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sz="3200" dirty="0" smtClean="0"/>
              <a:t>Construção do conhecimento </a:t>
            </a:r>
            <a:r>
              <a:rPr lang="pt-BR" sz="3200" dirty="0" err="1" smtClean="0"/>
              <a:t>agroecológico</a:t>
            </a:r>
            <a:r>
              <a:rPr lang="pt-BR" sz="3200" dirty="0" smtClean="0"/>
              <a:t>: educação no campo;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sz="3200" dirty="0" smtClean="0"/>
              <a:t>Normas sanitárias para quê e para quem?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sz="3200" dirty="0" smtClean="0"/>
              <a:t>Plantas medicinais e </a:t>
            </a:r>
            <a:r>
              <a:rPr lang="pt-BR" sz="3200" dirty="0" err="1" smtClean="0"/>
              <a:t>agroecologia</a:t>
            </a:r>
            <a:r>
              <a:rPr lang="pt-BR" sz="3200" dirty="0" smtClean="0"/>
              <a:t>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sz="3200" dirty="0" smtClean="0"/>
              <a:t>Financiamento e </a:t>
            </a:r>
            <a:r>
              <a:rPr lang="pt-BR" sz="3200" dirty="0" err="1" smtClean="0"/>
              <a:t>agroecologia</a:t>
            </a:r>
            <a:r>
              <a:rPr lang="pt-BR" sz="3200" dirty="0" smtClean="0"/>
              <a:t>;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sz="3200" dirty="0" smtClean="0"/>
              <a:t>Saúde e agrotóxicos;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sz="3200" dirty="0" smtClean="0"/>
              <a:t>Sementes e </a:t>
            </a:r>
            <a:r>
              <a:rPr lang="pt-BR" sz="3200" dirty="0" err="1" smtClean="0"/>
              <a:t>agrobiodiversidade</a:t>
            </a:r>
            <a:r>
              <a:rPr lang="pt-BR" sz="3200" dirty="0" smtClean="0"/>
              <a:t>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sz="3200" dirty="0" err="1" smtClean="0"/>
              <a:t>Sociobiodiversidde</a:t>
            </a:r>
            <a:endParaRPr lang="pt-BR" sz="3200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pt-BR" sz="3200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pt-BR" sz="3200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pt-BR" sz="3200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ítulo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896938"/>
          </a:xfrm>
        </p:spPr>
        <p:txBody>
          <a:bodyPr/>
          <a:lstStyle/>
          <a:p>
            <a:r>
              <a:rPr lang="pt-BR" sz="2800" smtClean="0">
                <a:solidFill>
                  <a:srgbClr val="88A44D"/>
                </a:solidFill>
              </a:rPr>
              <a:t>III ENA: A gente se viu, o Brasil, juntos! </a:t>
            </a:r>
            <a:br>
              <a:rPr lang="pt-BR" sz="2800" smtClean="0">
                <a:solidFill>
                  <a:srgbClr val="88A44D"/>
                </a:solidFill>
              </a:rPr>
            </a:br>
            <a:r>
              <a:rPr lang="pt-BR" sz="2800" smtClean="0">
                <a:solidFill>
                  <a:srgbClr val="88A44D"/>
                </a:solidFill>
              </a:rPr>
              <a:t>(Jorge Cardia: Diretor da Agrovargem) </a:t>
            </a:r>
          </a:p>
        </p:txBody>
      </p:sp>
      <p:pic>
        <p:nvPicPr>
          <p:cNvPr id="43010" name="Picture 3" descr="G:\7 - Fotos ENA\DSC_072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500188"/>
            <a:ext cx="3286125" cy="2214562"/>
          </a:xfrm>
        </p:spPr>
      </p:pic>
      <p:pic>
        <p:nvPicPr>
          <p:cNvPr id="43011" name="Picture 7" descr="G:\7 - Fotos ENA\DSC_07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786188"/>
            <a:ext cx="3429000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8" descr="G:\7 - Fotos ENA\DSC_05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1571625"/>
            <a:ext cx="36274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9" descr="G:\7 - Fotos ENA\DSC_057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88" y="4214813"/>
            <a:ext cx="3429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4" descr="G:\7 - Fotos ENA\DSC_078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0" y="1500188"/>
            <a:ext cx="2286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1" descr="https://encrypted-tbn3.gstatic.com/images?q=tbn:ANd9GcQ7wqRxBMKBxLB_3z5uwRf2FdDZL19CqgmmDbQQ4CYHqHydVNJ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75" y="4357688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t-BR" smtClean="0"/>
              <a:t>Elaboração</a:t>
            </a:r>
          </a:p>
        </p:txBody>
      </p:sp>
      <p:sp>
        <p:nvSpPr>
          <p:cNvPr id="55299" name="Rectangle 3"/>
          <p:cNvSpPr>
            <a:spLocks noGrp="1"/>
          </p:cNvSpPr>
          <p:nvPr>
            <p:ph type="body" idx="4294967295"/>
          </p:nvPr>
        </p:nvSpPr>
        <p:spPr>
          <a:xfrm>
            <a:off x="827088" y="2276475"/>
            <a:ext cx="8008937" cy="3846513"/>
          </a:xfrm>
        </p:spPr>
        <p:txBody>
          <a:bodyPr/>
          <a:lstStyle/>
          <a:p>
            <a:r>
              <a:rPr lang="pt-BR" smtClean="0"/>
              <a:t>Annelise Fernandez</a:t>
            </a:r>
          </a:p>
          <a:p>
            <a:endParaRPr lang="pt-BR" smtClean="0"/>
          </a:p>
          <a:p>
            <a:r>
              <a:rPr lang="pt-BR" smtClean="0"/>
              <a:t>Silvia Baptista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rgbClr val="88A44D"/>
                </a:solidFill>
              </a:rPr>
              <a:t>Disputas para nomear e definir usos 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625" y="1714500"/>
            <a:ext cx="8504238" cy="4786313"/>
          </a:xfrm>
        </p:spPr>
        <p:txBody>
          <a:bodyPr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pt-BR" dirty="0" smtClean="0"/>
              <a:t>Período colonial: complexo açucareiro;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pt-BR" dirty="0" smtClean="0"/>
              <a:t>Século XIX/XX:  cultivos de café e fracionamento de terras;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pt-BR" dirty="0" smtClean="0"/>
              <a:t>Início século XX:  cinturão verde (zona rural)da cidade;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pt-BR" dirty="0" smtClean="0"/>
              <a:t>Entre anos de 1940 a meados da década de 1960: ligas camponesas no Sertão Carioca. Conflitos de terras;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pt-BR" dirty="0" smtClean="0"/>
              <a:t>Novo zoneamento da cidade: zona oeste e oficialização de novos usos urbanos e industriais;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pt-BR" dirty="0" err="1" smtClean="0"/>
              <a:t>Invisibilização</a:t>
            </a:r>
            <a:r>
              <a:rPr lang="pt-BR" dirty="0" smtClean="0"/>
              <a:t> da atividade agrícola e do rural;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pt-BR" dirty="0" smtClean="0"/>
              <a:t>Criação do PEPB em 1974.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t-BR" smtClean="0"/>
              <a:t>Criação do PEPB: nova di-visão social </a:t>
            </a:r>
          </a:p>
        </p:txBody>
      </p:sp>
      <p:pic>
        <p:nvPicPr>
          <p:cNvPr id="17410" name="Picture 4" descr="PEPB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16013" y="1700213"/>
            <a:ext cx="6913562" cy="3959225"/>
          </a:xfrm>
        </p:spPr>
      </p:pic>
      <p:sp>
        <p:nvSpPr>
          <p:cNvPr id="4" name="CaixaDeTexto 3"/>
          <p:cNvSpPr txBox="1"/>
          <p:nvPr/>
        </p:nvSpPr>
        <p:spPr>
          <a:xfrm>
            <a:off x="1357313" y="5715000"/>
            <a:ext cx="38576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Fonte: IEF. Revista Rio Florestal, 2005.</a:t>
            </a:r>
            <a:endParaRPr lang="pt-BR" sz="1600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rgbClr val="88A44D"/>
                </a:solidFill>
              </a:rPr>
              <a:t>Floresta intocada X floresta-cultura </a:t>
            </a:r>
          </a:p>
        </p:txBody>
      </p:sp>
      <p:sp>
        <p:nvSpPr>
          <p:cNvPr id="19458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pt-BR" smtClean="0"/>
              <a:t>Imaginário conservacionista: espaço vazio de relações sociais, floresta intocada sobre a qual foi criada o parque - processos de invasão – do homem e suas plantas e animais. </a:t>
            </a:r>
          </a:p>
          <a:p>
            <a:r>
              <a:rPr lang="pt-BR" smtClean="0"/>
              <a:t>Floresta-cultura: reconhece que a área hoje florestada vem sendo historicamente manejada pelo homem: ciclos agrícolas, domesticação de plantas.  </a:t>
            </a:r>
          </a:p>
          <a:p>
            <a:r>
              <a:rPr lang="pt-BR" smtClean="0"/>
              <a:t>Agrobiodiversidade: investiga o papel da atividade agrícola e domesticação de plantas para a diversidade genética de espécies.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rgbClr val="88A44D"/>
                </a:solidFill>
              </a:rPr>
              <a:t>Zonas de Abastecimento da Cidade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contrast="40000"/>
          </a:blip>
          <a:srcRect/>
          <a:stretch>
            <a:fillRect/>
          </a:stretch>
        </p:blipFill>
        <p:spPr>
          <a:xfrm>
            <a:off x="301625" y="1560513"/>
            <a:ext cx="8504238" cy="4505325"/>
          </a:xfrm>
        </p:spPr>
      </p:pic>
      <p:sp>
        <p:nvSpPr>
          <p:cNvPr id="20483" name="CaixaDeTexto 4"/>
          <p:cNvSpPr txBox="1">
            <a:spLocks noChangeArrowheads="1"/>
          </p:cNvSpPr>
          <p:nvPr/>
        </p:nvSpPr>
        <p:spPr bwMode="auto">
          <a:xfrm>
            <a:off x="357188" y="6072188"/>
            <a:ext cx="4000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Georgia" pitchFamily="18" charset="0"/>
              </a:rPr>
              <a:t>Fonte: Abreu,  1957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>
                <a:solidFill>
                  <a:srgbClr val="88A44D"/>
                </a:solidFill>
              </a:rPr>
              <a:t>O Sertão Carioca (1933)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fontScale="92500" lnSpcReduction="2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dirty="0" smtClean="0"/>
              <a:t>Denúncia do processo de abandono  vivido pelos </a:t>
            </a:r>
            <a:r>
              <a:rPr lang="pt-BR" i="1" dirty="0" smtClean="0"/>
              <a:t>sertanejos, </a:t>
            </a:r>
            <a:r>
              <a:rPr lang="pt-BR" dirty="0" smtClean="0"/>
              <a:t>ao mesmo tempo, ameaça de expropriação e perdas culturais trazidas pelo processo  de urbanização.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dirty="0" smtClean="0"/>
              <a:t>Magalhães Corrêa recria um sertão formal: ao falar do Sertão Carioca está falando também de muitos outros sertões no Brasil:  tragédia social e ambiental imposta pelo modelo de desenvolvimento predatório de nossa gente e dos nossos recursos naturais. 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dirty="0" smtClean="0"/>
              <a:t>Proposta do autor: desenvolvimento rumo aos campos e criação de parques.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dirty="0" smtClean="0"/>
              <a:t>O que aconteceu: criação de parques.  Fora deles: destruição sem limites e ameaça de remoção dos </a:t>
            </a:r>
            <a:r>
              <a:rPr lang="pt-BR" i="1" dirty="0" smtClean="0"/>
              <a:t>sertanejos</a:t>
            </a:r>
            <a:r>
              <a:rPr lang="pt-BR" dirty="0" smtClean="0"/>
              <a:t>. 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625" y="142875"/>
            <a:ext cx="8534400" cy="8445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 smtClean="0"/>
              <a:t>Recriar  o Sertão Carioca e  pensar outros sertões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fontScale="92500" lnSpcReduction="20000"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dirty="0" smtClean="0"/>
              <a:t>Pensar novas relações deste espaço com a cidade a partir do conceito de metabolismo social;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dirty="0" smtClean="0"/>
              <a:t>Afirmar novos modelos de  cidade com espaços de agricultura,  de conservação,produzindo alimentos locais.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dirty="0" smtClean="0"/>
              <a:t>Perguntar: o que merece ser protegido neste território protegido?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dirty="0" smtClean="0"/>
              <a:t>A biodiversidade e a </a:t>
            </a:r>
            <a:r>
              <a:rPr lang="pt-BR" dirty="0" err="1" smtClean="0"/>
              <a:t>agrobiodiversidade</a:t>
            </a:r>
            <a:r>
              <a:rPr lang="pt-BR" dirty="0" smtClean="0"/>
              <a:t>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dirty="0" smtClean="0"/>
              <a:t>Constituição de 1988  “trata o ambiente, a cultura e a dignidade humana no mesmo plano hierárquico”.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pt-BR" dirty="0" smtClean="0"/>
              <a:t>Os sistemas agrícolas: plantas, objetos, técnicas saberes, espaço – O Sertão Carioca - uma paisagem cultural (</a:t>
            </a:r>
            <a:r>
              <a:rPr lang="pt-BR" dirty="0" err="1" smtClean="0"/>
              <a:t>Unesco</a:t>
            </a:r>
            <a:r>
              <a:rPr lang="pt-BR" dirty="0" smtClean="0"/>
              <a:t>). Usos pretéritos e atuais. 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pt-BR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Leonardo\Documents\Fotos casa amarela 21-10-13\DSC_06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00063"/>
            <a:ext cx="88265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CaixaDeTexto 2"/>
          <p:cNvSpPr txBox="1">
            <a:spLocks noChangeArrowheads="1"/>
          </p:cNvSpPr>
          <p:nvPr/>
        </p:nvSpPr>
        <p:spPr bwMode="auto">
          <a:xfrm>
            <a:off x="571500" y="142875"/>
            <a:ext cx="5214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latin typeface="Georgia" pitchFamily="18" charset="0"/>
              </a:rPr>
              <a:t>Tanque de lavar roupa – trilha da Casa Amarela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Personalizada 1">
      <a:dk1>
        <a:sysClr val="windowText" lastClr="000000"/>
      </a:dk1>
      <a:lt1>
        <a:srgbClr val="DDD9C3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</TotalTime>
  <Words>568</Words>
  <Application>Microsoft Office PowerPoint</Application>
  <PresentationFormat>Apresentação na tela (4:3)</PresentationFormat>
  <Paragraphs>68</Paragraphs>
  <Slides>26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Modelo de design</vt:lpstr>
      </vt:variant>
      <vt:variant>
        <vt:i4>12</vt:i4>
      </vt:variant>
      <vt:variant>
        <vt:lpstr>Títulos de slides</vt:lpstr>
      </vt:variant>
      <vt:variant>
        <vt:i4>26</vt:i4>
      </vt:variant>
    </vt:vector>
  </HeadingPairs>
  <TitlesOfParts>
    <vt:vector size="43" baseType="lpstr">
      <vt:lpstr>Georgia</vt:lpstr>
      <vt:lpstr>Arial</vt:lpstr>
      <vt:lpstr>Wingdings 2</vt:lpstr>
      <vt:lpstr>Wingdings</vt:lpstr>
      <vt:lpstr>Calibri</vt:lpstr>
      <vt:lpstr>Cívico</vt:lpstr>
      <vt:lpstr>Cívico</vt:lpstr>
      <vt:lpstr>Cívico</vt:lpstr>
      <vt:lpstr>Cívico</vt:lpstr>
      <vt:lpstr>Cívico</vt:lpstr>
      <vt:lpstr>Cívico</vt:lpstr>
      <vt:lpstr>Cívico</vt:lpstr>
      <vt:lpstr>Cívico</vt:lpstr>
      <vt:lpstr>Cívico</vt:lpstr>
      <vt:lpstr>Cívico</vt:lpstr>
      <vt:lpstr>Cívico</vt:lpstr>
      <vt:lpstr>Cívico</vt:lpstr>
      <vt:lpstr>A agricultura no Maciço da Pedra Branca</vt:lpstr>
      <vt:lpstr>O Maciço da Pedra Branca e a Cidade  </vt:lpstr>
      <vt:lpstr>Disputas para nomear e definir usos  </vt:lpstr>
      <vt:lpstr>Criação do PEPB: nova di-visão social </vt:lpstr>
      <vt:lpstr>Floresta intocada X floresta-cultura </vt:lpstr>
      <vt:lpstr>Zonas de Abastecimento da Cidade</vt:lpstr>
      <vt:lpstr>O Sertão Carioca (1933) </vt:lpstr>
      <vt:lpstr>Recriar  o Sertão Carioca e  pensar outros sertões </vt:lpstr>
      <vt:lpstr>Slide 9</vt:lpstr>
      <vt:lpstr>Slide 10</vt:lpstr>
      <vt:lpstr>Produtos da Agroprata</vt:lpstr>
      <vt:lpstr>Slide 12</vt:lpstr>
      <vt:lpstr>Colheita do caqui no alto das montanhas</vt:lpstr>
      <vt:lpstr>Slide 14</vt:lpstr>
      <vt:lpstr>Horta no meio da floresta</vt:lpstr>
      <vt:lpstr>Uma conversa inicial num tira-caqui</vt:lpstr>
      <vt:lpstr>Slide 17</vt:lpstr>
      <vt:lpstr>Dona Rita é despejada de seu sítio para uma pequena casa sem espaço para plantar</vt:lpstr>
      <vt:lpstr>Slide 19</vt:lpstr>
      <vt:lpstr>Slide 20</vt:lpstr>
      <vt:lpstr>                    Território-rede de agroecologia que articula a zona oeste da cidade do Rio de Janeiro com a Região Metropolitana </vt:lpstr>
      <vt:lpstr>III ENA 16 a 19 de maio 2014 em Juazeiro</vt:lpstr>
      <vt:lpstr>Slide 23</vt:lpstr>
      <vt:lpstr>Temas trabalhados no III ENA:  </vt:lpstr>
      <vt:lpstr>III ENA: A gente se viu, o Brasil, juntos!  (Jorge Cardia: Diretor da Agrovargem) </vt:lpstr>
      <vt:lpstr>Elaboração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Territórios-rede de agroecologia: ciência(s) e saberes locais na ambientalização de lutas na zona oeste e região metropolitana do Rio de Janeiro</dc:title>
  <dc:creator>Leonardo</dc:creator>
  <cp:lastModifiedBy>-</cp:lastModifiedBy>
  <cp:revision>73</cp:revision>
  <dcterms:created xsi:type="dcterms:W3CDTF">2014-10-24T23:47:03Z</dcterms:created>
  <dcterms:modified xsi:type="dcterms:W3CDTF">2015-08-03T19:14:14Z</dcterms:modified>
</cp:coreProperties>
</file>